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307" r:id="rId14"/>
    <p:sldId id="267" r:id="rId15"/>
    <p:sldId id="268" r:id="rId16"/>
    <p:sldId id="269" r:id="rId17"/>
    <p:sldId id="270" r:id="rId18"/>
    <p:sldId id="308" r:id="rId19"/>
    <p:sldId id="309" r:id="rId20"/>
    <p:sldId id="271" r:id="rId21"/>
    <p:sldId id="272" r:id="rId22"/>
    <p:sldId id="273" r:id="rId23"/>
    <p:sldId id="310" r:id="rId24"/>
    <p:sldId id="311" r:id="rId25"/>
    <p:sldId id="274" r:id="rId26"/>
    <p:sldId id="275" r:id="rId27"/>
    <p:sldId id="276" r:id="rId28"/>
    <p:sldId id="277" r:id="rId29"/>
    <p:sldId id="312" r:id="rId30"/>
    <p:sldId id="278" r:id="rId31"/>
    <p:sldId id="279" r:id="rId32"/>
    <p:sldId id="285" r:id="rId33"/>
    <p:sldId id="286" r:id="rId34"/>
    <p:sldId id="287" r:id="rId35"/>
    <p:sldId id="288" r:id="rId36"/>
    <p:sldId id="289" r:id="rId37"/>
    <p:sldId id="290" r:id="rId38"/>
    <p:sldId id="314" r:id="rId39"/>
    <p:sldId id="313" r:id="rId40"/>
    <p:sldId id="315" r:id="rId41"/>
    <p:sldId id="280" r:id="rId42"/>
    <p:sldId id="281" r:id="rId43"/>
    <p:sldId id="282" r:id="rId44"/>
    <p:sldId id="283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19E"/>
    <a:srgbClr val="364556"/>
    <a:srgbClr val="374556"/>
    <a:srgbClr val="E7B071"/>
    <a:srgbClr val="7893B7"/>
    <a:srgbClr val="557D9F"/>
    <a:srgbClr val="355B6E"/>
    <a:srgbClr val="43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/>
    <p:restoredTop sz="91415"/>
  </p:normalViewPr>
  <p:slideViewPr>
    <p:cSldViewPr snapToGrid="0">
      <p:cViewPr>
        <p:scale>
          <a:sx n="66" d="100"/>
          <a:sy n="66" d="100"/>
        </p:scale>
        <p:origin x="264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hyperlink" Target="https://center-for-health-data-science.github.io/FromExcelto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94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92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95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101.tif"/><Relationship Id="rId18" Type="http://schemas.openxmlformats.org/officeDocument/2006/relationships/image" Target="../media/image106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0.tif"/><Relationship Id="rId17" Type="http://schemas.openxmlformats.org/officeDocument/2006/relationships/image" Target="../media/image105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10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99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103.tif"/><Relationship Id="rId10" Type="http://schemas.openxmlformats.org/officeDocument/2006/relationships/image" Target="../media/image98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97.tif"/><Relationship Id="rId14" Type="http://schemas.openxmlformats.org/officeDocument/2006/relationships/image" Target="../media/image102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5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96.png"/><Relationship Id="rId3" Type="http://schemas.openxmlformats.org/officeDocument/2006/relationships/image" Target="../media/image106.png"/><Relationship Id="rId7" Type="http://schemas.openxmlformats.org/officeDocument/2006/relationships/image" Target="../media/image11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10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117.png"/><Relationship Id="rId15" Type="http://schemas.openxmlformats.org/officeDocument/2006/relationships/image" Target="../media/image12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116.jpeg"/><Relationship Id="rId9" Type="http://schemas.openxmlformats.org/officeDocument/2006/relationships/image" Target="../media/image120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6" y="-131945"/>
            <a:ext cx="14954092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0A195B9-234D-FF42-6ACD-226A863A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6889" l="889" r="97778">
                        <a14:foregroundMark x1="34222" y1="23111" x2="34222" y2="23111"/>
                        <a14:foregroundMark x1="17778" y1="20000" x2="46667" y2="22667"/>
                        <a14:foregroundMark x1="46667" y1="22667" x2="59556" y2="50667"/>
                        <a14:foregroundMark x1="59556" y1="50667" x2="60889" y2="76000"/>
                        <a14:foregroundMark x1="60889" y1="76000" x2="52444" y2="92889"/>
                        <a14:foregroundMark x1="52444" y1="92889" x2="34667" y2="87556"/>
                        <a14:foregroundMark x1="34667" y1="87556" x2="19111" y2="64000"/>
                        <a14:foregroundMark x1="19111" y1="64000" x2="4889" y2="53333"/>
                        <a14:foregroundMark x1="4889" y1="53333" x2="6667" y2="28000"/>
                        <a14:foregroundMark x1="6667" y1="28000" x2="18667" y2="13333"/>
                        <a14:foregroundMark x1="18667" y1="13333" x2="18667" y2="13333"/>
                        <a14:foregroundMark x1="66222" y1="14222" x2="83556" y2="17778"/>
                        <a14:foregroundMark x1="83556" y1="17778" x2="95556" y2="34667"/>
                        <a14:foregroundMark x1="95556" y1="34667" x2="98222" y2="76889"/>
                        <a14:foregroundMark x1="98222" y1="76889" x2="73778" y2="83556"/>
                        <a14:foregroundMark x1="73778" y1="83556" x2="66222" y2="83556"/>
                        <a14:foregroundMark x1="48444" y1="4444" x2="4889" y2="17778"/>
                        <a14:foregroundMark x1="4889" y1="17778" x2="444" y2="60889"/>
                        <a14:foregroundMark x1="444" y1="60889" x2="7556" y2="76444"/>
                        <a14:foregroundMark x1="7556" y1="76444" x2="38667" y2="91111"/>
                        <a14:foregroundMark x1="38667" y1="91111" x2="38667" y2="91111"/>
                        <a14:foregroundMark x1="53778" y1="96889" x2="35111" y2="38222"/>
                        <a14:foregroundMark x1="21778" y1="46222" x2="57778" y2="51556"/>
                        <a14:foregroundMark x1="57778" y1="51556" x2="62222" y2="30667"/>
                        <a14:foregroundMark x1="62222" y1="30667" x2="45333" y2="44000"/>
                        <a14:foregroundMark x1="45333" y1="44000" x2="51111" y2="64000"/>
                        <a14:foregroundMark x1="51111" y1="64000" x2="77333" y2="57778"/>
                        <a14:foregroundMark x1="77333" y1="57778" x2="77333" y2="33333"/>
                        <a14:foregroundMark x1="77333" y1="33333" x2="59556" y2="34667"/>
                        <a14:foregroundMark x1="59556" y1="34667" x2="55556" y2="56889"/>
                        <a14:foregroundMark x1="55556" y1="56889" x2="82222" y2="50222"/>
                        <a14:foregroundMark x1="82222" y1="50222" x2="70667" y2="22667"/>
                        <a14:foregroundMark x1="70667" y1="22667" x2="54222" y2="48000"/>
                        <a14:foregroundMark x1="54222" y1="48000" x2="74222" y2="62667"/>
                        <a14:foregroundMark x1="74222" y1="62667" x2="44889" y2="59111"/>
                        <a14:foregroundMark x1="44889" y1="59111" x2="59556" y2="68444"/>
                        <a14:foregroundMark x1="59556" y1="68444" x2="33778" y2="38667"/>
                        <a14:foregroundMark x1="33778" y1="38667" x2="21778" y2="60444"/>
                        <a14:foregroundMark x1="21778" y1="60444" x2="34667" y2="39556"/>
                        <a14:foregroundMark x1="34667" y1="39556" x2="9333" y2="36000"/>
                        <a14:foregroundMark x1="9333" y1="36000" x2="22222" y2="46667"/>
                        <a14:foregroundMark x1="22222" y1="46667" x2="5333" y2="84000"/>
                        <a14:foregroundMark x1="49333" y1="6222" x2="53778" y2="12889"/>
                        <a14:foregroundMark x1="889" y1="17778" x2="1778" y2="85778"/>
                        <a14:foregroundMark x1="81778" y1="59111" x2="85778" y2="78222"/>
                        <a14:foregroundMark x1="85778" y1="78222" x2="80889" y2="60889"/>
                        <a14:foregroundMark x1="80889" y1="60889" x2="80444" y2="7288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73" y="12284041"/>
            <a:ext cx="1105786" cy="1169581"/>
          </a:xfrm>
          <a:prstGeom prst="rect">
            <a:avLst/>
          </a:prstGeom>
        </p:spPr>
      </p:pic>
      <p:pic>
        <p:nvPicPr>
          <p:cNvPr id="4" name="Grafik 3" descr="Neptun kontur">
            <a:extLst>
              <a:ext uri="{FF2B5EF4-FFF2-40B4-BE49-F238E27FC236}">
                <a16:creationId xmlns:a16="http://schemas.microsoft.com/office/drawing/2014/main" id="{90CFA52E-1574-C4D6-5933-1339F1DF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0121" y="11694345"/>
            <a:ext cx="2353641" cy="23536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6270783" y="3550437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778952" y="3781651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3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6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3" name="R"/>
          <p:cNvSpPr txBox="1"/>
          <p:nvPr/>
        </p:nvSpPr>
        <p:spPr>
          <a:xfrm>
            <a:off x="6957963" y="3741639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14719480" y="409077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14726947" y="647913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636461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688869" y="4476498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	</a:t>
            </a:r>
            <a:r>
              <a:rPr lang="da-DK" sz="3600" dirty="0" err="1"/>
              <a:t>can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written</a:t>
            </a:r>
            <a:r>
              <a:rPr lang="da-DK" sz="3600" dirty="0"/>
              <a:t> in the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688869" y="664898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files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code</a:t>
            </a:r>
            <a:r>
              <a:rPr lang="da-DK" sz="3600" dirty="0"/>
              <a:t> in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called</a:t>
            </a:r>
            <a:r>
              <a:rPr lang="da-DK" sz="3600" dirty="0"/>
              <a:t> </a:t>
            </a:r>
            <a:r>
              <a:rPr lang="da-DK" sz="3600" b="1" dirty="0"/>
              <a:t>scripts</a:t>
            </a:r>
            <a:r>
              <a:rPr lang="da-DK" sz="3600" dirty="0"/>
              <a:t> and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as 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688869" y="8452675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688869" y="1009880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DF564D-160F-D449-B1FB-1B9650CD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959" y="6717244"/>
            <a:ext cx="2058240" cy="238587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88F814A-65EC-2B72-412E-E7617F72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3883" y="4873586"/>
            <a:ext cx="2058405" cy="238587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4689EE-5F8D-9A8D-0BD5-CE618BDF6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236" y="6708514"/>
            <a:ext cx="2058405" cy="238606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A384CF-A1F1-C64F-CF1A-56A2713F4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7286" y="8547494"/>
            <a:ext cx="2058240" cy="238587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81A66E2-1174-096F-2D1B-66C5F4E87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3883" y="8540547"/>
            <a:ext cx="2058239" cy="2385877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337735" y="10568139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4139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471643" y="10597526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14" name="Grafik 13" descr="Højre pil med massiv udfyldning">
            <a:extLst>
              <a:ext uri="{FF2B5EF4-FFF2-40B4-BE49-F238E27FC236}">
                <a16:creationId xmlns:a16="http://schemas.microsoft.com/office/drawing/2014/main" id="{0DE0E7AD-1CAB-E0F5-5771-A897D2068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7082194" y="8099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1 – INTRO TO R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QUARTO STRUCTURE</a:t>
              </a:r>
              <a:endParaRPr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49" y="4185024"/>
            <a:ext cx="11811002" cy="901573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707231" y="4185024"/>
            <a:ext cx="1093889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Seperate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sections</a:t>
            </a:r>
            <a:r>
              <a:rPr lang="da-DK" sz="4400" dirty="0">
                <a:solidFill>
                  <a:srgbClr val="364556"/>
                </a:solidFill>
              </a:rPr>
              <a:t> with </a:t>
            </a:r>
            <a:r>
              <a:rPr lang="da-DK" sz="4400" dirty="0" err="1">
                <a:solidFill>
                  <a:srgbClr val="364556"/>
                </a:solidFill>
              </a:rPr>
              <a:t>headers</a:t>
            </a:r>
            <a:endParaRPr lang="da-DK" sz="4400" dirty="0">
              <a:solidFill>
                <a:srgbClr val="364556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Think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about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when</a:t>
            </a:r>
            <a:r>
              <a:rPr lang="da-DK" sz="4400" dirty="0">
                <a:solidFill>
                  <a:srgbClr val="364556"/>
                </a:solidFill>
              </a:rPr>
              <a:t> to </a:t>
            </a:r>
            <a:r>
              <a:rPr lang="da-DK" sz="4400" dirty="0" err="1">
                <a:solidFill>
                  <a:srgbClr val="364556"/>
                </a:solidFill>
              </a:rPr>
              <a:t>use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text</a:t>
            </a:r>
            <a:r>
              <a:rPr lang="da-DK" sz="4400" dirty="0">
                <a:solidFill>
                  <a:srgbClr val="364556"/>
                </a:solidFill>
              </a:rPr>
              <a:t> and </a:t>
            </a:r>
            <a:r>
              <a:rPr lang="da-DK" sz="4400" dirty="0" err="1">
                <a:solidFill>
                  <a:srgbClr val="364556"/>
                </a:solidFill>
              </a:rPr>
              <a:t>comments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93964" y="-38586"/>
            <a:ext cx="21338504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623917" y="9192391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3803" r="38238" b="48510"/>
          <a:stretch/>
        </p:blipFill>
        <p:spPr>
          <a:xfrm>
            <a:off x="13569171" y="9192391"/>
            <a:ext cx="2650491" cy="2650491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3493667" y="11929239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9776125" cy="2407792"/>
            <a:chOff x="97444" y="0"/>
            <a:chExt cx="9776124" cy="240779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7" y="0"/>
              <a:ext cx="8014231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171353" y="1295516"/>
            <a:ext cx="10309243" cy="1940930"/>
            <a:chOff x="-36742" y="176264"/>
            <a:chExt cx="10309241" cy="1940928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1217541" y="999863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561476" y="176264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2" y="349294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220817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334268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107554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34106" y="10978668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607351" y="1093469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https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://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posit.co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/download/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rstudio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-desktop/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4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5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7" y="687400"/>
            <a:ext cx="9509496" cy="2926159"/>
            <a:chOff x="-1" y="0"/>
            <a:chExt cx="9509495" cy="2926158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6350000" cy="2170411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263785"/>
            <a:ext cx="13573585" cy="2934458"/>
            <a:chOff x="-1" y="-252061"/>
            <a:chExt cx="13573583" cy="293445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252061"/>
              <a:ext cx="13573583" cy="2804740"/>
              <a:chOff x="0" y="-252060"/>
              <a:chExt cx="13573580" cy="280473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3511" y="-252060"/>
                <a:ext cx="7040069" cy="1661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dirty="0" err="1"/>
                  <a:t>aes</a:t>
                </a:r>
                <a:r>
                  <a:rPr dirty="0"/>
                  <a:t>(x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Sample,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dirty="0"/>
                  <a:t>y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253094"/>
            <a:ext cx="13573586" cy="3103588"/>
            <a:chOff x="-2" y="-151248"/>
            <a:chExt cx="13573584" cy="3103587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-151248"/>
              <a:ext cx="13573584" cy="2970476"/>
              <a:chOff x="-1" y="-151247"/>
              <a:chExt cx="13573582" cy="2970474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-151247"/>
                <a:ext cx="7038780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3573583" cy="3205055"/>
            <a:chOff x="0" y="-212449"/>
            <a:chExt cx="13573581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3573581" cy="3074711"/>
              <a:chOff x="0" y="-212448"/>
              <a:chExt cx="13573580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033224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3783564" cy="2739293"/>
            <a:chOff x="0" y="175633"/>
            <a:chExt cx="13783562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3783562" cy="2608989"/>
              <a:chOff x="0" y="175634"/>
              <a:chExt cx="13783561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181306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3783564" cy="3071245"/>
            <a:chOff x="0" y="-1"/>
            <a:chExt cx="13783563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783563" cy="2957740"/>
              <a:chOff x="0" y="0"/>
              <a:chExt cx="13783562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181307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3"/>
            <a:ext cx="15427280" cy="877532"/>
            <a:chOff x="-245428" y="-316190"/>
            <a:chExt cx="15427278" cy="877531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29" y="-316190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52AF-BBE2-F3AB-F9A2-98C3D1D9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18DB4E-9F50-81BB-F657-C8757CF4912C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98C1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C2C4B53F-0FCC-E096-0066-0AA289E4D43A}"/>
              </a:ext>
            </a:extLst>
          </p:cNvPr>
          <p:cNvGrpSpPr/>
          <p:nvPr/>
        </p:nvGrpSpPr>
        <p:grpSpPr>
          <a:xfrm>
            <a:off x="4309381" y="1435676"/>
            <a:ext cx="17421066" cy="3781611"/>
            <a:chOff x="-1203197" y="171936"/>
            <a:chExt cx="17421065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2B7AA97-EDAF-DA76-8AE3-B57DE277B16B}"/>
                </a:ext>
              </a:extLst>
            </p:cNvPr>
            <p:cNvSpPr txBox="1"/>
            <p:nvPr/>
          </p:nvSpPr>
          <p:spPr>
            <a:xfrm>
              <a:off x="-1203197" y="894542"/>
              <a:ext cx="17421065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APPLIED STATISTICS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524701DA-1385-7421-A655-8644196CE284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D0F9BA1-BDD9-DE68-7315-95927BC22870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95444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2" animBg="1" advAuto="0"/>
      <p:bldP spid="124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2" animBg="1" advAuto="0"/>
      <p:bldP spid="1289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STATISTIC</a:t>
              </a:r>
              <a:endParaRPr dirty="0"/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20138" y="-38818"/>
            <a:ext cx="24682044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937159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F-test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YOUR COOL HEAD AFTER THIS COURSE</a:t>
            </a:r>
            <a:endParaRPr dirty="0"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" name="Grafik 5" descr="Ansigt med solbriller med massiv udfyldning med massiv udfyldning">
            <a:extLst>
              <a:ext uri="{FF2B5EF4-FFF2-40B4-BE49-F238E27FC236}">
                <a16:creationId xmlns:a16="http://schemas.microsoft.com/office/drawing/2014/main" id="{1221BEC5-2CA0-6A48-3DB7-82B93F99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929" y="11315683"/>
            <a:ext cx="1459788" cy="1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72481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Basic 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5843</Words>
  <Application>Microsoft Macintosh PowerPoint</Application>
  <PresentationFormat>Brugerdefineret</PresentationFormat>
  <Paragraphs>1147</Paragraphs>
  <Slides>58</Slides>
  <Notes>19</Notes>
  <HiddenSlides>12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146</cp:revision>
  <dcterms:modified xsi:type="dcterms:W3CDTF">2024-10-09T06:23:56Z</dcterms:modified>
</cp:coreProperties>
</file>